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7"/>
  </p:notesMasterIdLst>
  <p:handoutMasterIdLst>
    <p:handoutMasterId r:id="rId78"/>
  </p:handoutMasterIdLst>
  <p:sldIdLst>
    <p:sldId id="256" r:id="rId2"/>
    <p:sldId id="423" r:id="rId3"/>
    <p:sldId id="424" r:id="rId4"/>
    <p:sldId id="425" r:id="rId5"/>
    <p:sldId id="426" r:id="rId6"/>
    <p:sldId id="433" r:id="rId7"/>
    <p:sldId id="434" r:id="rId8"/>
    <p:sldId id="511" r:id="rId9"/>
    <p:sldId id="435" r:id="rId10"/>
    <p:sldId id="444" r:id="rId11"/>
    <p:sldId id="445" r:id="rId12"/>
    <p:sldId id="437" r:id="rId13"/>
    <p:sldId id="439" r:id="rId14"/>
    <p:sldId id="442" r:id="rId15"/>
    <p:sldId id="427" r:id="rId16"/>
    <p:sldId id="441" r:id="rId17"/>
    <p:sldId id="428" r:id="rId18"/>
    <p:sldId id="443" r:id="rId19"/>
    <p:sldId id="432" r:id="rId20"/>
    <p:sldId id="429" r:id="rId21"/>
    <p:sldId id="532" r:id="rId22"/>
    <p:sldId id="527" r:id="rId23"/>
    <p:sldId id="537" r:id="rId24"/>
    <p:sldId id="529" r:id="rId25"/>
    <p:sldId id="536" r:id="rId26"/>
    <p:sldId id="534" r:id="rId27"/>
    <p:sldId id="535" r:id="rId28"/>
    <p:sldId id="538" r:id="rId29"/>
    <p:sldId id="539" r:id="rId30"/>
    <p:sldId id="540" r:id="rId31"/>
    <p:sldId id="541" r:id="rId32"/>
    <p:sldId id="542" r:id="rId33"/>
    <p:sldId id="473" r:id="rId34"/>
    <p:sldId id="513" r:id="rId35"/>
    <p:sldId id="517" r:id="rId36"/>
    <p:sldId id="518" r:id="rId37"/>
    <p:sldId id="519" r:id="rId38"/>
    <p:sldId id="521" r:id="rId39"/>
    <p:sldId id="520" r:id="rId40"/>
    <p:sldId id="525" r:id="rId41"/>
    <p:sldId id="533" r:id="rId42"/>
    <p:sldId id="430" r:id="rId43"/>
    <p:sldId id="446" r:id="rId44"/>
    <p:sldId id="447" r:id="rId45"/>
    <p:sldId id="448" r:id="rId46"/>
    <p:sldId id="451" r:id="rId47"/>
    <p:sldId id="452" r:id="rId48"/>
    <p:sldId id="449" r:id="rId49"/>
    <p:sldId id="450" r:id="rId50"/>
    <p:sldId id="374" r:id="rId51"/>
    <p:sldId id="453" r:id="rId52"/>
    <p:sldId id="454" r:id="rId53"/>
    <p:sldId id="455" r:id="rId54"/>
    <p:sldId id="456" r:id="rId55"/>
    <p:sldId id="457" r:id="rId56"/>
    <p:sldId id="458" r:id="rId57"/>
    <p:sldId id="514" r:id="rId58"/>
    <p:sldId id="420" r:id="rId59"/>
    <p:sldId id="459" r:id="rId60"/>
    <p:sldId id="460" r:id="rId61"/>
    <p:sldId id="461" r:id="rId62"/>
    <p:sldId id="462" r:id="rId63"/>
    <p:sldId id="543" r:id="rId64"/>
    <p:sldId id="463" r:id="rId65"/>
    <p:sldId id="465" r:id="rId66"/>
    <p:sldId id="466" r:id="rId67"/>
    <p:sldId id="472" r:id="rId68"/>
    <p:sldId id="523" r:id="rId69"/>
    <p:sldId id="503" r:id="rId70"/>
    <p:sldId id="504" r:id="rId71"/>
    <p:sldId id="469" r:id="rId72"/>
    <p:sldId id="467" r:id="rId73"/>
    <p:sldId id="468" r:id="rId74"/>
    <p:sldId id="470" r:id="rId75"/>
    <p:sldId id="42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15" autoAdjust="0"/>
    <p:restoredTop sz="92157" autoAdjust="0"/>
  </p:normalViewPr>
  <p:slideViewPr>
    <p:cSldViewPr snapToGrid="0" snapToObjects="1">
      <p:cViewPr varScale="1">
        <p:scale>
          <a:sx n="82" d="100"/>
          <a:sy n="82" d="100"/>
        </p:scale>
        <p:origin x="168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Types</a:t>
          </a:r>
        </a:p>
      </dsp:txBody>
      <dsp:txXfrm>
        <a:off x="25068" y="1654637"/>
        <a:ext cx="1556412" cy="754725"/>
      </dsp:txXfrm>
    </dsp:sp>
    <dsp:sp modelId="{D41E7B07-244C-1643-ABBB-E9893915CD59}">
      <dsp:nvSpPr>
        <dsp:cNvPr id="0" name=""/>
        <dsp:cNvSpPr/>
      </dsp:nvSpPr>
      <dsp:spPr>
        <a:xfrm rot="18289469">
          <a:off x="1364098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1542952"/>
        <a:ext cx="56153" cy="56153"/>
      </dsp:txXfrm>
    </dsp:sp>
    <dsp:sp modelId="{55E79021-6210-0A4D-AEB3-3E25B85DEFFC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Categorical</a:t>
          </a:r>
        </a:p>
      </dsp:txBody>
      <dsp:txXfrm>
        <a:off x="2269793" y="732696"/>
        <a:ext cx="1556412" cy="754725"/>
      </dsp:txXfrm>
    </dsp:sp>
    <dsp:sp modelId="{E147E9DF-5F1B-AF49-A9D7-5E60B820F15B}">
      <dsp:nvSpPr>
        <dsp:cNvPr id="0" name=""/>
        <dsp:cNvSpPr/>
      </dsp:nvSpPr>
      <dsp:spPr>
        <a:xfrm rot="19457599">
          <a:off x="3775450" y="86182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859828"/>
        <a:ext cx="39491" cy="39491"/>
      </dsp:txXfrm>
    </dsp:sp>
    <dsp:sp modelId="{DB941C13-26E0-DA44-A371-1737A021107C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Nominal</a:t>
          </a:r>
        </a:p>
      </dsp:txBody>
      <dsp:txXfrm>
        <a:off x="4514518" y="271726"/>
        <a:ext cx="1556412" cy="754725"/>
      </dsp:txXfrm>
    </dsp:sp>
    <dsp:sp modelId="{B804806C-1823-764A-8204-E8673366169E}">
      <dsp:nvSpPr>
        <dsp:cNvPr id="0" name=""/>
        <dsp:cNvSpPr/>
      </dsp:nvSpPr>
      <dsp:spPr>
        <a:xfrm rot="2142401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5394EAD2-1EF3-4942-BBF8-9AF68C018BB0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Ordinal</a:t>
          </a:r>
        </a:p>
      </dsp:txBody>
      <dsp:txXfrm>
        <a:off x="4514518" y="1193666"/>
        <a:ext cx="1556412" cy="754725"/>
      </dsp:txXfrm>
    </dsp:sp>
    <dsp:sp modelId="{11B53E8B-1B0E-0B46-B473-55208D81C634}">
      <dsp:nvSpPr>
        <dsp:cNvPr id="0" name=""/>
        <dsp:cNvSpPr/>
      </dsp:nvSpPr>
      <dsp:spPr>
        <a:xfrm rot="3310531">
          <a:off x="1364098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2464893"/>
        <a:ext cx="56153" cy="56153"/>
      </dsp:txXfrm>
    </dsp:sp>
    <dsp:sp modelId="{A03D09D3-2815-BD48-B2FB-B992A0293C42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Numerical</a:t>
          </a:r>
        </a:p>
      </dsp:txBody>
      <dsp:txXfrm>
        <a:off x="2269793" y="2576577"/>
        <a:ext cx="1556412" cy="754725"/>
      </dsp:txXfrm>
    </dsp:sp>
    <dsp:sp modelId="{F8475684-AF52-BC42-AE5F-0C4D6B7B1C57}">
      <dsp:nvSpPr>
        <dsp:cNvPr id="0" name=""/>
        <dsp:cNvSpPr/>
      </dsp:nvSpPr>
      <dsp:spPr>
        <a:xfrm rot="19457599">
          <a:off x="3775450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2703709"/>
        <a:ext cx="39491" cy="39491"/>
      </dsp:txXfrm>
    </dsp:sp>
    <dsp:sp modelId="{5E53D8CC-C11A-D54A-BF06-91DC68AEE4A8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Interval</a:t>
          </a:r>
        </a:p>
      </dsp:txBody>
      <dsp:txXfrm>
        <a:off x="4514518" y="2115607"/>
        <a:ext cx="1556412" cy="754725"/>
      </dsp:txXfrm>
    </dsp:sp>
    <dsp:sp modelId="{FEBDEB14-224E-0544-999A-4F0DD72D06D4}">
      <dsp:nvSpPr>
        <dsp:cNvPr id="0" name=""/>
        <dsp:cNvSpPr/>
      </dsp:nvSpPr>
      <dsp:spPr>
        <a:xfrm rot="2142401">
          <a:off x="3775450" y="316667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3164680"/>
        <a:ext cx="39491" cy="39491"/>
      </dsp:txXfrm>
    </dsp:sp>
    <dsp:sp modelId="{CAFA975F-06C8-4D4B-80E0-F9437A5FF487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Ratio</a:t>
          </a:r>
        </a:p>
      </dsp:txBody>
      <dsp:txXfrm>
        <a:off x="4514518" y="3037548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8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17EB-B2DD-4F12-8E0C-1C60FC182E9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0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19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08/29/2019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/>
              <a:t>Useful Built-in Functions: Counting and Iterating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0303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/>
              <a:t>: returns the number of items of an enumerable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/>
              <a:t>: returns an </a:t>
            </a:r>
            <a:r>
              <a:rPr lang="en-US" dirty="0" err="1"/>
              <a:t>iterable</a:t>
            </a:r>
            <a:r>
              <a:rPr lang="en-US" dirty="0"/>
              <a:t>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enumerate</a:t>
            </a:r>
            <a:r>
              <a:rPr lang="en-US" dirty="0"/>
              <a:t>: returns </a:t>
            </a:r>
            <a:r>
              <a:rPr lang="en-US" dirty="0" err="1"/>
              <a:t>iterable</a:t>
            </a:r>
            <a:r>
              <a:rPr lang="en-US" dirty="0"/>
              <a:t> tuple (index, element) of a list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functions.html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7219" y="214231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[‘c’, ‘m’, ‘s’, ‘c’, 3, 2, 0]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7219" y="2638416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3477598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list( range(10) 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7219" y="397369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[0, 1, 2, 3, 4, 5, 6, 7, 8, 9]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27219" y="48094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enumerate( [“311”, “320”, “330”] 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5305581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[(0, “311”), (1, “320”), (2, “330”)]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0297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Useful Built-In Functions: Map </a:t>
            </a:r>
            <a:r>
              <a:rPr lang="en-US"/>
              <a:t>and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7252" cy="476812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: apply a function to a sequence or </a:t>
            </a:r>
            <a:r>
              <a:rPr lang="en-US" dirty="0" err="1"/>
              <a:t>iterable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: returns a list* of elements for which a predicate is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go over in much greater depth with pandas/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63517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map(lambda x: x**2,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216018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4, 9, 16, 25]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290495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5, 6, 7]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filter(lambda x: x % 2 == 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242996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[2, 4, 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3FCC5-E600-884D-B24D-799F4CDB4554}"/>
              </a:ext>
            </a:extLst>
          </p:cNvPr>
          <p:cNvSpPr txBox="1"/>
          <p:nvPr/>
        </p:nvSpPr>
        <p:spPr>
          <a:xfrm>
            <a:off x="5329306" y="6572032"/>
            <a:ext cx="33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*in Python 3, returns </a:t>
            </a:r>
            <a:r>
              <a:rPr lang="en-US" sz="1400" i="1" dirty="0" err="1"/>
              <a:t>Iterable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5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75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Basic iteration over an array in Java: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Direct translation into Python: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more “</a:t>
            </a:r>
            <a:r>
              <a:rPr lang="en-US" dirty="0" err="1"/>
              <a:t>Pythonic</a:t>
            </a:r>
            <a:r>
              <a:rPr lang="en-US" dirty="0"/>
              <a:t>” way of iterating: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3742732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57200" y="1933734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++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5444430"/>
            <a:ext cx="7997252" cy="8628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element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element 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3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 sets like a mathematician!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P</a:t>
            </a:r>
            <a:r>
              <a:rPr lang="en-US" dirty="0"/>
              <a:t> = { 1, 2, 4, 8, 16, </a:t>
            </a:r>
            <a:r>
              <a:rPr lang="mr-IN" dirty="0"/>
              <a:t>…</a:t>
            </a:r>
            <a:r>
              <a:rPr lang="en-US" dirty="0"/>
              <a:t>, 2</a:t>
            </a:r>
            <a:r>
              <a:rPr lang="en-US" baseline="30000" dirty="0"/>
              <a:t>16</a:t>
            </a:r>
            <a:r>
              <a:rPr lang="en-US" dirty="0"/>
              <a:t> }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E</a:t>
            </a:r>
            <a:r>
              <a:rPr lang="en-US" dirty="0"/>
              <a:t> = { </a:t>
            </a:r>
            <a:r>
              <a:rPr lang="en-US" i="1" dirty="0"/>
              <a:t>x</a:t>
            </a:r>
            <a:r>
              <a:rPr lang="en-US" dirty="0"/>
              <a:t> |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b="0" dirty="0" err="1"/>
              <a:t>ℕ</a:t>
            </a:r>
            <a:r>
              <a:rPr lang="en-US" dirty="0"/>
              <a:t>  and  </a:t>
            </a:r>
            <a:r>
              <a:rPr lang="en-US" i="1" dirty="0"/>
              <a:t>x</a:t>
            </a:r>
            <a:r>
              <a:rPr lang="en-US" dirty="0"/>
              <a:t> is odd  and  </a:t>
            </a:r>
            <a:r>
              <a:rPr lang="en-US" i="1" dirty="0"/>
              <a:t>x</a:t>
            </a:r>
            <a:r>
              <a:rPr lang="en-US" dirty="0"/>
              <a:t> &lt; 1000 }</a:t>
            </a:r>
          </a:p>
          <a:p>
            <a:r>
              <a:rPr lang="en-US" dirty="0"/>
              <a:t>Construct lists like a mathematician </a:t>
            </a:r>
            <a:r>
              <a:rPr lang="en-US" dirty="0">
                <a:solidFill>
                  <a:schemeClr val="tx2"/>
                </a:solidFill>
              </a:rPr>
              <a:t>who codes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similar to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, but: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You’ll see these way more than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in the wild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people consider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 not “</a:t>
            </a:r>
            <a:r>
              <a:rPr lang="en-US" dirty="0" err="1"/>
              <a:t>pythonic</a:t>
            </a:r>
            <a:r>
              <a:rPr lang="en-US" dirty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They can perform differently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is “lazier”)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6042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 =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[ 2**x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x in range(17) 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2210" y="411756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 = [ x for x in range(1000) if x % 2 != 0 ]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1291" y="4833479"/>
            <a:ext cx="1701384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462727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499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2873" cy="1371600"/>
          </a:xfrm>
        </p:spPr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9475" cy="4663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58" y="1558719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hang out at office hours (or chat with me privately)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tomorrow.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99803" y="-254833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99804" y="6233714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/fall2019/cmsc320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205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93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“due” next Wednesday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https://github.com/cmsc320/fall2019/tree/master/project0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will be due Thursday at noon.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(Quiz should be up on ELMS now.)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5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9" y="5226470"/>
            <a:ext cx="3263926" cy="1102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7181" y="5375369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60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8338E-0165-4043-844E-0327DCAC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047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0" y="5617029"/>
            <a:ext cx="9144000" cy="1240971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7726"/>
              </p:ext>
            </p:extLst>
          </p:nvPr>
        </p:nvGraphicFramePr>
        <p:xfrm>
          <a:off x="1523999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5777948" y="313118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959703"/>
              </p:ext>
            </p:extLst>
          </p:nvPr>
        </p:nvGraphicFramePr>
        <p:xfrm>
          <a:off x="1524000" y="244163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ABB2B-F05B-AA41-80AB-7E2BCB295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5943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8361336" cy="1371600"/>
          </a:xfrm>
        </p:spPr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 err="1"/>
              <a:t>Inteval</a:t>
            </a:r>
            <a:r>
              <a:rPr lang="en-US" b="1" dirty="0"/>
              <a:t>: </a:t>
            </a:r>
            <a:r>
              <a:rPr lang="en-US" b="0" dirty="0"/>
              <a:t>0C is not 0 heat, but is as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7" y="2438706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198" y="4901245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8441"/>
              </p:ext>
            </p:extLst>
          </p:nvPr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979"/>
              </p:ext>
            </p:extLst>
          </p:nvPr>
        </p:nvGraphicFramePr>
        <p:xfrm>
          <a:off x="486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25911"/>
              </p:ext>
            </p:extLst>
          </p:nvPr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599"/>
            <a:ext cx="8245475" cy="49733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3045" y="2278458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9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8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074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1702" y="2278459"/>
            <a:ext cx="4079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399" y="257531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7055" y="3137924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60359" y="2462603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 </a:t>
            </a:r>
          </a:p>
          <a:p>
            <a:r>
              <a:rPr lang="en-US" b="1" dirty="0"/>
              <a:t>+</a:t>
            </a:r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17" y="2462603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7" y="2831935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55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17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74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330" y="2154905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0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5" y="2888377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02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965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5607" y="2102839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9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17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17" y="254152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7" y="3157199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54" y="4125118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49843" y="2505578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”Path”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934327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823679" cy="1371600"/>
          </a:xfrm>
        </p:spPr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479" y="464693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1491" y="3582649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Covered today.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2592027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7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7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7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7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snakes!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88239"/>
          </a:xfrm>
        </p:spPr>
        <p:txBody>
          <a:bodyPr>
            <a:normAutofit/>
          </a:bodyPr>
          <a:lstStyle/>
          <a:p>
            <a:r>
              <a:rPr lang="en-US" dirty="0"/>
              <a:t>Python is an interpreted, dynamically-typed, high-level, garbage-collected, object-oriented-functional-imperative, and widely used scripting language.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Interpreted:</a:t>
            </a:r>
            <a:r>
              <a:rPr lang="en-US" b="0" dirty="0"/>
              <a:t> instructions executed without being compiled into (virtual) machine instructions*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Dynamically-typed:</a:t>
            </a:r>
            <a:r>
              <a:rPr lang="en-US" b="0" dirty="0"/>
              <a:t> verifies type safety at runtime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High-level:</a:t>
            </a:r>
            <a:r>
              <a:rPr lang="en-US" b="0" dirty="0"/>
              <a:t> abstracted away from the raw metal and kernel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Garbage-collected:</a:t>
            </a:r>
            <a:r>
              <a:rPr lang="en-US" b="0" dirty="0"/>
              <a:t> memory management is automated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OOFI:</a:t>
            </a:r>
            <a:r>
              <a:rPr lang="en-US" b="0" dirty="0"/>
              <a:t> you can do bits of OO, F, and I programming</a:t>
            </a:r>
          </a:p>
          <a:p>
            <a:r>
              <a:rPr lang="en-US" dirty="0"/>
              <a:t>Not the point of this class!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is </a:t>
            </a:r>
            <a:r>
              <a:rPr lang="en-US" b="0" dirty="0">
                <a:solidFill>
                  <a:schemeClr val="tx2"/>
                </a:solidFill>
              </a:rPr>
              <a:t>fast</a:t>
            </a:r>
            <a:r>
              <a:rPr lang="en-US" b="0" dirty="0"/>
              <a:t> (developer time), </a:t>
            </a:r>
            <a:r>
              <a:rPr lang="en-US" b="0" dirty="0">
                <a:solidFill>
                  <a:schemeClr val="tx2"/>
                </a:solidFill>
              </a:rPr>
              <a:t>intuitive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used in industry</a:t>
            </a:r>
            <a:r>
              <a:rPr lang="en-US" b="0" dirty="0"/>
              <a:t>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11" y="421861"/>
            <a:ext cx="3263926" cy="1102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192" y="6535712"/>
            <a:ext cx="52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*you can compile Python source, but it’s not required</a:t>
            </a:r>
          </a:p>
        </p:txBody>
      </p:sp>
    </p:spTree>
    <p:extLst>
      <p:ext uri="{BB962C8B-B14F-4D97-AF65-F5344CB8AC3E}">
        <p14:creationId xmlns:p14="http://schemas.microsoft.com/office/powerpoint/2010/main" val="8834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6401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457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772400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98230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90669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78315" cy="1371600"/>
          </a:xfrm>
        </p:spPr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3" y="3954372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3" y="4784603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88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8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88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2383" y="6126163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11447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645227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0" y="1739899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11446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cs.umd.edu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/class/fall2019/cmsc320/”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/>
          <a:lstStyle/>
          <a:p>
            <a:r>
              <a:rPr lang="en-US" dirty="0"/>
              <a:t>The Zen of Python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Beautiful is better than ugly.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Explicit is better than implicit.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Simple is better than complex.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Complex is better than complicated.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Flat is better than nested.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Sparse is better than dense.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Readability counts.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Special cases aren't special enough to break the rules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although practicality beats purity.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Errors should never pass silently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unless explicitly silenced.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SDSMT ACM/LUG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10" y="792163"/>
            <a:ext cx="2121028" cy="22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452077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67258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92577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1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997252" cy="5037940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620000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113617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9212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89256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58699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608743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Literate code contains in </a:t>
            </a:r>
            <a:r>
              <a:rPr lang="en-US" dirty="0">
                <a:solidFill>
                  <a:schemeClr val="tx2"/>
                </a:solidFill>
              </a:rPr>
              <a:t>one document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</a:t>
            </a:r>
            <a:r>
              <a:rPr lang="en-US" b="0" dirty="0">
                <a:solidFill>
                  <a:schemeClr val="tx2"/>
                </a:solidFill>
              </a:rPr>
              <a:t>source</a:t>
            </a:r>
            <a:r>
              <a:rPr lang="en-US" b="0" dirty="0"/>
              <a:t> code;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text </a:t>
            </a:r>
            <a:r>
              <a:rPr lang="en-US" b="0" dirty="0">
                <a:solidFill>
                  <a:schemeClr val="tx2"/>
                </a:solidFill>
              </a:rPr>
              <a:t>explanation</a:t>
            </a:r>
            <a:r>
              <a:rPr lang="en-US" b="0" dirty="0"/>
              <a:t> of the code;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</a:t>
            </a:r>
            <a:r>
              <a:rPr lang="en-US" b="0" dirty="0">
                <a:solidFill>
                  <a:schemeClr val="tx2"/>
                </a:solidFill>
              </a:rPr>
              <a:t> end result</a:t>
            </a:r>
            <a:r>
              <a:rPr lang="en-US" b="0" dirty="0"/>
              <a:t> of running the code.</a:t>
            </a:r>
          </a:p>
          <a:p>
            <a:r>
              <a:rPr lang="en-US" dirty="0"/>
              <a:t>Basic idea: present code in the order that logic and flow of human thoughts demand, not the machine-needed ordering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Necessary for data science!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choices made need textual explanation, ditto results.</a:t>
            </a:r>
          </a:p>
          <a:p>
            <a:r>
              <a:rPr lang="en-US" dirty="0"/>
              <a:t>Stuff you’ll be using in Project 0 (and beyond)!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442" y="588491"/>
            <a:ext cx="1357495" cy="23282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2130" y="5472101"/>
            <a:ext cx="8018307" cy="944996"/>
            <a:chOff x="532150" y="5352181"/>
            <a:chExt cx="8018307" cy="944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54498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4735171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57801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742653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00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16" y="454343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Started as </a:t>
            </a:r>
            <a:r>
              <a:rPr lang="en-US" dirty="0" err="1"/>
              <a:t>iPython</a:t>
            </a:r>
            <a:r>
              <a:rPr lang="en-US" dirty="0"/>
              <a:t> Notebooks, a web-based frontend to the </a:t>
            </a:r>
            <a:r>
              <a:rPr lang="en-US" dirty="0" err="1"/>
              <a:t>iPython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Notebook functionality separated out a few years ago</a:t>
            </a:r>
          </a:p>
          <a:p>
            <a:pPr lvl="1"/>
            <a:r>
              <a:rPr lang="en-US" b="0" dirty="0"/>
              <a:t>Now supports over 40 languages/kernels</a:t>
            </a:r>
          </a:p>
          <a:p>
            <a:pPr lvl="1"/>
            <a:r>
              <a:rPr lang="en-US" dirty="0"/>
              <a:t>Notebooks can be shared easily </a:t>
            </a:r>
          </a:p>
          <a:p>
            <a:pPr lvl="1"/>
            <a:r>
              <a:rPr lang="en-US" b="0" dirty="0"/>
              <a:t>Can leverage big data tools like Spark</a:t>
            </a:r>
          </a:p>
          <a:p>
            <a:pPr lvl="1"/>
            <a:endParaRPr lang="en-US" dirty="0"/>
          </a:p>
          <a:p>
            <a:r>
              <a:rPr lang="en-US" dirty="0"/>
              <a:t>Apache Zeppelin: </a:t>
            </a:r>
          </a:p>
          <a:p>
            <a:pPr lvl="1"/>
            <a:r>
              <a:rPr lang="en-US" dirty="0">
                <a:hlinkClick r:id="rId2"/>
              </a:rPr>
              <a:t>https://www.linkedin.com/pulse/comprehensive-comparison-jupyter-vs-zeppelin-hoc-q-phan-mba-</a:t>
            </a:r>
            <a:endParaRPr lang="en-US" dirty="0"/>
          </a:p>
          <a:p>
            <a:pPr lvl="1"/>
            <a:endParaRPr lang="en-US" dirty="0"/>
          </a:p>
          <a:p>
            <a:r>
              <a:rPr lang="en-US" b="0" dirty="0"/>
              <a:t>Several others including </a:t>
            </a:r>
            <a:r>
              <a:rPr lang="en-US" b="0" dirty="0" err="1"/>
              <a:t>RStudio</a:t>
            </a:r>
            <a:r>
              <a:rPr lang="en-US" b="0" dirty="0"/>
              <a:t> (specific to R)</a:t>
            </a:r>
          </a:p>
          <a:p>
            <a:pPr lvl="1"/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Python primer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7690"/>
            <a:ext cx="7620000" cy="4373563"/>
          </a:xfrm>
        </p:spPr>
        <p:txBody>
          <a:bodyPr/>
          <a:lstStyle/>
          <a:p>
            <a:r>
              <a:rPr lang="en-US" dirty="0"/>
              <a:t>Define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Python is whitespace-delimited</a:t>
            </a:r>
          </a:p>
          <a:p>
            <a:r>
              <a:rPr lang="en-US" dirty="0"/>
              <a:t>Define a function that returns a </a:t>
            </a:r>
            <a:r>
              <a:rPr lang="en-US" dirty="0">
                <a:solidFill>
                  <a:schemeClr val="tx2"/>
                </a:solidFill>
              </a:rPr>
              <a:t>tuple</a:t>
            </a:r>
            <a:r>
              <a:rPr lang="en-US" dirty="0"/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2068644"/>
            <a:ext cx="7997252" cy="16788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if x &gt; y: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2686" y="4720627"/>
            <a:ext cx="7997252" cy="1363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return (x-1, y+2)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(a, b)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2686" y="6184743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= 0; b = 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14447</TotalTime>
  <Words>6865</Words>
  <Application>Microsoft Macintosh PowerPoint</Application>
  <PresentationFormat>On-screen Show (4:3)</PresentationFormat>
  <Paragraphs>1125</Paragraphs>
  <Slides>75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Arial Black</vt:lpstr>
      <vt:lpstr>Calibri</vt:lpstr>
      <vt:lpstr>Courier</vt:lpstr>
      <vt:lpstr>Courier New</vt:lpstr>
      <vt:lpstr>Helvetica Neue</vt:lpstr>
      <vt:lpstr>Essential</vt:lpstr>
      <vt:lpstr>Introduction to  Data Science</vt:lpstr>
      <vt:lpstr>Announcements</vt:lpstr>
      <vt:lpstr>The Data Lifecycle</vt:lpstr>
      <vt:lpstr>Today’s Lecture</vt:lpstr>
      <vt:lpstr>But first, snakes!</vt:lpstr>
      <vt:lpstr>The Zen of Python </vt:lpstr>
      <vt:lpstr>Literate Programming</vt:lpstr>
      <vt:lpstr>Jupyter Project</vt:lpstr>
      <vt:lpstr>10-minute Python primer</vt:lpstr>
      <vt:lpstr>Useful Built-in Functions: Counting and Iterating </vt:lpstr>
      <vt:lpstr>Useful Built-In Functions: Map and Filter</vt:lpstr>
      <vt:lpstr>Pythonic Programming</vt:lpstr>
      <vt:lpstr>List comprehensions</vt:lpstr>
      <vt:lpstr>Exceptions</vt:lpstr>
      <vt:lpstr>Python 2 vs 3</vt:lpstr>
      <vt:lpstr>To any Curmudgeons … 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Next Lecture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1853</cp:revision>
  <cp:lastPrinted>2019-08-29T03:51:42Z</cp:lastPrinted>
  <dcterms:created xsi:type="dcterms:W3CDTF">2013-03-05T15:39:19Z</dcterms:created>
  <dcterms:modified xsi:type="dcterms:W3CDTF">2019-08-29T18:58:16Z</dcterms:modified>
</cp:coreProperties>
</file>